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3.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Slides/notesSlide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7"/>
  </p:notesMasterIdLst>
  <p:sldIdLst>
    <p:sldId id="256" r:id="rId2"/>
    <p:sldId id="274" r:id="rId3"/>
    <p:sldId id="276" r:id="rId4"/>
    <p:sldId id="275" r:id="rId5"/>
    <p:sldId id="277" r:id="rId6"/>
    <p:sldId id="286" r:id="rId7"/>
    <p:sldId id="288" r:id="rId8"/>
    <p:sldId id="289" r:id="rId9"/>
    <p:sldId id="278" r:id="rId10"/>
    <p:sldId id="279" r:id="rId11"/>
    <p:sldId id="281" r:id="rId12"/>
    <p:sldId id="287" r:id="rId13"/>
    <p:sldId id="282" r:id="rId14"/>
    <p:sldId id="291" r:id="rId15"/>
    <p:sldId id="29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2289" autoAdjust="0"/>
  </p:normalViewPr>
  <p:slideViewPr>
    <p:cSldViewPr snapToGrid="0">
      <p:cViewPr varScale="1">
        <p:scale>
          <a:sx n="153" d="100"/>
          <a:sy n="153" d="100"/>
        </p:scale>
        <p:origin x="22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media/image1.jpg>
</file>

<file path=ppt/media/image10.png>
</file>

<file path=ppt/media/image11.png>
</file>

<file path=ppt/media/image12.png>
</file>

<file path=ppt/media/image13.png>
</file>

<file path=ppt/media/image14.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BAC530-92A8-441D-9F4A-2A734BA79C32}" type="datetimeFigureOut">
              <a:rPr lang="en-CA" smtClean="0"/>
              <a:t>2020-08-08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482E2D-F490-4B0C-A73A-B47C74D22856}" type="slidenum">
              <a:rPr lang="en-CA" smtClean="0"/>
              <a:t>‹#›</a:t>
            </a:fld>
            <a:endParaRPr lang="en-CA"/>
          </a:p>
        </p:txBody>
      </p:sp>
    </p:spTree>
    <p:extLst>
      <p:ext uri="{BB962C8B-B14F-4D97-AF65-F5344CB8AC3E}">
        <p14:creationId xmlns:p14="http://schemas.microsoft.com/office/powerpoint/2010/main" val="134878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3</a:t>
            </a:fld>
            <a:endParaRPr lang="en-CA"/>
          </a:p>
        </p:txBody>
      </p:sp>
    </p:spTree>
    <p:extLst>
      <p:ext uri="{BB962C8B-B14F-4D97-AF65-F5344CB8AC3E}">
        <p14:creationId xmlns:p14="http://schemas.microsoft.com/office/powerpoint/2010/main" val="2720766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A legend tells a map reader the meaning of the symbols used to represent features on the map. Legends consist of examples of the symbols on the map with labels containing explanatory text. When you use a single symbol for the features in a layer, the layer is labeled with the layer's name in the legend. When you use multiple symbols to represent features in a single layer, the field you use to classify the features becomes a heading in the legend, and each category is labeled with its value.</a:t>
            </a:r>
          </a:p>
          <a:p>
            <a:r>
              <a:rPr lang="en-CA" sz="1200" b="0" i="0" kern="1200" dirty="0" smtClean="0">
                <a:solidFill>
                  <a:schemeClr val="tx1"/>
                </a:solidFill>
                <a:effectLst/>
                <a:latin typeface="+mn-lt"/>
                <a:ea typeface="+mn-ea"/>
                <a:cs typeface="+mn-cs"/>
              </a:rPr>
              <a:t>Legends have patches that show examples of the map symbols. By default, the legend patches are points, straight lines, or rectangles that match the map symbols. You can customize the legend patches, for example, so areas are represented with patches of another shape, or rivers are drawn with a sinuous rather than a straight line.</a:t>
            </a:r>
          </a:p>
          <a:p>
            <a:endParaRPr lang="en-CA" dirty="0" smtClean="0"/>
          </a:p>
          <a:p>
            <a:r>
              <a:rPr lang="en-CA" dirty="0" smtClean="0">
                <a:effectLst/>
              </a:rPr>
              <a:t>If you have layers with transparency in your map, ArcMap simulates the transparent colors in your legend. When layers in a data frame are made transparent, the table of contents and the legends in layout view automatically use lighter colors to reflect transparency.</a:t>
            </a:r>
          </a:p>
          <a:p>
            <a:r>
              <a:rPr lang="en-CA" dirty="0" smtClean="0">
                <a:effectLst/>
              </a:rPr>
              <a:t>The option to simulate transparency in legends is set on the </a:t>
            </a:r>
            <a:r>
              <a:rPr lang="en-CA" b="1" dirty="0" smtClean="0">
                <a:effectLst/>
              </a:rPr>
              <a:t>General</a:t>
            </a:r>
            <a:r>
              <a:rPr lang="en-CA" dirty="0" smtClean="0">
                <a:effectLst/>
              </a:rPr>
              <a:t> tab on the </a:t>
            </a:r>
            <a:r>
              <a:rPr lang="en-CA" b="1" dirty="0" smtClean="0">
                <a:effectLst/>
              </a:rPr>
              <a:t>Data Frame Properties</a:t>
            </a:r>
            <a:r>
              <a:rPr lang="en-CA" dirty="0" smtClean="0">
                <a:effectLst/>
              </a:rPr>
              <a:t> dialog box. When this option is turned on, solid, bright red polygons drawn on a layer appear in the legend as a light red or pink, depending on the percentage of transparency applied to the layer. However, with the Simulate transparency option off, the legend still shows the solid red polygon symbol, even though the polygons don't appear red on the map because the layer is transparent.</a:t>
            </a:r>
          </a:p>
          <a:p>
            <a:r>
              <a:rPr lang="en-CA" dirty="0" smtClean="0">
                <a:effectLst/>
              </a:rPr>
              <a:t>By default, this setting is off (unchecked) for maps created with versions of ArcGIS prior to 9.3, but you can turn it on if you want. This setting is automatically checked on for new data frames you create in existing map documents.</a:t>
            </a:r>
          </a:p>
          <a:p>
            <a:r>
              <a:rPr lang="en-CA" dirty="0" smtClean="0">
                <a:effectLst/>
              </a:rPr>
              <a:t>In addition, you can convert the legend to graphics and manually specify the legend patch colors. Using the </a:t>
            </a:r>
            <a:r>
              <a:rPr lang="en-CA" b="1" dirty="0" smtClean="0">
                <a:effectLst/>
              </a:rPr>
              <a:t>Eye </a:t>
            </a:r>
            <a:r>
              <a:rPr lang="en-CA" b="1" dirty="0" err="1" smtClean="0">
                <a:effectLst/>
              </a:rPr>
              <a:t>Dropper</a:t>
            </a:r>
            <a:r>
              <a:rPr lang="en-CA" dirty="0" err="1" smtClean="0">
                <a:effectLst/>
              </a:rPr>
              <a:t>tool</a:t>
            </a:r>
            <a:r>
              <a:rPr lang="en-CA" dirty="0" smtClean="0">
                <a:effectLst/>
              </a:rPr>
              <a:t>, you can obtain the exact RGB value of a pixel and use that color for the legend patch.</a:t>
            </a:r>
          </a:p>
          <a:p>
            <a:r>
              <a:rPr lang="en-CA" sz="1200" b="0" i="0" kern="1200" dirty="0" smtClean="0">
                <a:solidFill>
                  <a:schemeClr val="tx1"/>
                </a:solidFill>
                <a:effectLst/>
                <a:latin typeface="+mn-lt"/>
                <a:ea typeface="+mn-ea"/>
                <a:cs typeface="+mn-cs"/>
              </a:rPr>
              <a:t>Frames</a:t>
            </a:r>
          </a:p>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12</a:t>
            </a:fld>
            <a:endParaRPr lang="en-CA"/>
          </a:p>
        </p:txBody>
      </p:sp>
    </p:spTree>
    <p:extLst>
      <p:ext uri="{BB962C8B-B14F-4D97-AF65-F5344CB8AC3E}">
        <p14:creationId xmlns:p14="http://schemas.microsoft.com/office/powerpoint/2010/main" val="1033335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13</a:t>
            </a:fld>
            <a:endParaRPr lang="en-CA"/>
          </a:p>
        </p:txBody>
      </p:sp>
    </p:spTree>
    <p:extLst>
      <p:ext uri="{BB962C8B-B14F-4D97-AF65-F5344CB8AC3E}">
        <p14:creationId xmlns:p14="http://schemas.microsoft.com/office/powerpoint/2010/main" val="13657136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14</a:t>
            </a:fld>
            <a:endParaRPr lang="en-CA"/>
          </a:p>
        </p:txBody>
      </p:sp>
    </p:spTree>
    <p:extLst>
      <p:ext uri="{BB962C8B-B14F-4D97-AF65-F5344CB8AC3E}">
        <p14:creationId xmlns:p14="http://schemas.microsoft.com/office/powerpoint/2010/main" val="25332839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15</a:t>
            </a:fld>
            <a:endParaRPr lang="en-CA"/>
          </a:p>
        </p:txBody>
      </p:sp>
    </p:spTree>
    <p:extLst>
      <p:ext uri="{BB962C8B-B14F-4D97-AF65-F5344CB8AC3E}">
        <p14:creationId xmlns:p14="http://schemas.microsoft.com/office/powerpoint/2010/main" val="1300115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4</a:t>
            </a:fld>
            <a:endParaRPr lang="en-CA"/>
          </a:p>
        </p:txBody>
      </p:sp>
    </p:spTree>
    <p:extLst>
      <p:ext uri="{BB962C8B-B14F-4D97-AF65-F5344CB8AC3E}">
        <p14:creationId xmlns:p14="http://schemas.microsoft.com/office/powerpoint/2010/main" val="1787354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5</a:t>
            </a:fld>
            <a:endParaRPr lang="en-CA"/>
          </a:p>
        </p:txBody>
      </p:sp>
    </p:spTree>
    <p:extLst>
      <p:ext uri="{BB962C8B-B14F-4D97-AF65-F5344CB8AC3E}">
        <p14:creationId xmlns:p14="http://schemas.microsoft.com/office/powerpoint/2010/main" val="16593858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6</a:t>
            </a:fld>
            <a:endParaRPr lang="en-CA"/>
          </a:p>
        </p:txBody>
      </p:sp>
    </p:spTree>
    <p:extLst>
      <p:ext uri="{BB962C8B-B14F-4D97-AF65-F5344CB8AC3E}">
        <p14:creationId xmlns:p14="http://schemas.microsoft.com/office/powerpoint/2010/main" val="15389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7</a:t>
            </a:fld>
            <a:endParaRPr lang="en-CA"/>
          </a:p>
        </p:txBody>
      </p:sp>
    </p:spTree>
    <p:extLst>
      <p:ext uri="{BB962C8B-B14F-4D97-AF65-F5344CB8AC3E}">
        <p14:creationId xmlns:p14="http://schemas.microsoft.com/office/powerpoint/2010/main" val="241529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8</a:t>
            </a:fld>
            <a:endParaRPr lang="en-CA"/>
          </a:p>
        </p:txBody>
      </p:sp>
    </p:spTree>
    <p:extLst>
      <p:ext uri="{BB962C8B-B14F-4D97-AF65-F5344CB8AC3E}">
        <p14:creationId xmlns:p14="http://schemas.microsoft.com/office/powerpoint/2010/main" val="2273492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9</a:t>
            </a:fld>
            <a:endParaRPr lang="en-CA"/>
          </a:p>
        </p:txBody>
      </p:sp>
    </p:spTree>
    <p:extLst>
      <p:ext uri="{BB962C8B-B14F-4D97-AF65-F5344CB8AC3E}">
        <p14:creationId xmlns:p14="http://schemas.microsoft.com/office/powerpoint/2010/main" val="146146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Scale bars provide a visual indication of the size of features and distance between features on the map. A scale bar is a line or bar divided into parts and labeled with its ground length, usually in multiples of map units such as tens of kilometers or hundreds of miles. If the map is enlarged or reduced, the scale bar remains correct.</a:t>
            </a:r>
          </a:p>
          <a:p>
            <a:r>
              <a:rPr lang="en-CA" sz="1200" b="0" i="0" kern="1200" dirty="0" smtClean="0">
                <a:solidFill>
                  <a:schemeClr val="tx1"/>
                </a:solidFill>
                <a:effectLst/>
                <a:latin typeface="+mn-lt"/>
                <a:ea typeface="+mn-ea"/>
                <a:cs typeface="+mn-cs"/>
              </a:rPr>
              <a:t>When you insert a new scale bar onto a map, this defaults to the </a:t>
            </a:r>
            <a:r>
              <a:rPr lang="en-CA" sz="1200" b="1" i="0" kern="1200" dirty="0" smtClean="0">
                <a:solidFill>
                  <a:schemeClr val="tx1"/>
                </a:solidFill>
                <a:effectLst/>
                <a:latin typeface="+mn-lt"/>
                <a:ea typeface="+mn-ea"/>
                <a:cs typeface="+mn-cs"/>
              </a:rPr>
              <a:t>Display Units</a:t>
            </a:r>
            <a:r>
              <a:rPr lang="en-CA" sz="1200" b="0" i="0" kern="1200" dirty="0" smtClean="0">
                <a:solidFill>
                  <a:schemeClr val="tx1"/>
                </a:solidFill>
                <a:effectLst/>
                <a:latin typeface="+mn-lt"/>
                <a:ea typeface="+mn-ea"/>
                <a:cs typeface="+mn-cs"/>
              </a:rPr>
              <a:t> specified on the </a:t>
            </a:r>
            <a:r>
              <a:rPr lang="en-CA" sz="1200" b="1" i="0" kern="1200" dirty="0" smtClean="0">
                <a:solidFill>
                  <a:schemeClr val="tx1"/>
                </a:solidFill>
                <a:effectLst/>
                <a:latin typeface="+mn-lt"/>
                <a:ea typeface="+mn-ea"/>
                <a:cs typeface="+mn-cs"/>
              </a:rPr>
              <a:t>General</a:t>
            </a:r>
            <a:r>
              <a:rPr lang="en-CA" sz="1200" b="0" i="0" kern="1200" dirty="0" smtClean="0">
                <a:solidFill>
                  <a:schemeClr val="tx1"/>
                </a:solidFill>
                <a:effectLst/>
                <a:latin typeface="+mn-lt"/>
                <a:ea typeface="+mn-ea"/>
                <a:cs typeface="+mn-cs"/>
              </a:rPr>
              <a:t> tab on the </a:t>
            </a:r>
            <a:r>
              <a:rPr lang="en-CA" sz="1200" b="1" i="0" kern="1200" dirty="0" smtClean="0">
                <a:solidFill>
                  <a:schemeClr val="tx1"/>
                </a:solidFill>
                <a:effectLst/>
                <a:latin typeface="+mn-lt"/>
                <a:ea typeface="+mn-ea"/>
                <a:cs typeface="+mn-cs"/>
              </a:rPr>
              <a:t>Data Frame Properties</a:t>
            </a:r>
            <a:r>
              <a:rPr lang="en-CA" sz="1200" b="0" i="0" kern="1200" dirty="0" smtClean="0">
                <a:solidFill>
                  <a:schemeClr val="tx1"/>
                </a:solidFill>
                <a:effectLst/>
                <a:latin typeface="+mn-lt"/>
                <a:ea typeface="+mn-ea"/>
                <a:cs typeface="+mn-cs"/>
              </a:rPr>
              <a:t> dialog box.</a:t>
            </a:r>
          </a:p>
          <a:p>
            <a:r>
              <a:rPr lang="en-CA" sz="1200" b="0" i="0" kern="1200" dirty="0" smtClean="0">
                <a:solidFill>
                  <a:schemeClr val="tx1"/>
                </a:solidFill>
                <a:effectLst/>
                <a:latin typeface="+mn-lt"/>
                <a:ea typeface="+mn-ea"/>
                <a:cs typeface="+mn-cs"/>
              </a:rPr>
              <a:t>When you add a scale bar to a map, the number and size of the divisions might not be exactly as you want them. For example, you might want to show four divisions rather than three or show 100 meters per division instead of 200. You might also want to change the units that the scale bar shows or adjust how those units are represented. You can adjust many characteristics of a scale bar from the </a:t>
            </a:r>
            <a:r>
              <a:rPr lang="en-CA" sz="1200" b="1" i="0" kern="1200" dirty="0" smtClean="0">
                <a:solidFill>
                  <a:schemeClr val="tx1"/>
                </a:solidFill>
                <a:effectLst/>
                <a:latin typeface="+mn-lt"/>
                <a:ea typeface="+mn-ea"/>
                <a:cs typeface="+mn-cs"/>
              </a:rPr>
              <a:t>Scale Bar Properties</a:t>
            </a:r>
            <a:r>
              <a:rPr lang="en-CA" sz="1200" b="0" i="0" kern="1200" dirty="0" smtClean="0">
                <a:solidFill>
                  <a:schemeClr val="tx1"/>
                </a:solidFill>
                <a:effectLst/>
                <a:latin typeface="+mn-lt"/>
                <a:ea typeface="+mn-ea"/>
                <a:cs typeface="+mn-cs"/>
              </a:rPr>
              <a:t> dialog box.</a:t>
            </a:r>
          </a:p>
          <a:p>
            <a:r>
              <a:rPr lang="en-CA" sz="1200" b="0" i="0" kern="1200" dirty="0" smtClean="0">
                <a:solidFill>
                  <a:schemeClr val="tx1"/>
                </a:solidFill>
                <a:effectLst/>
                <a:latin typeface="+mn-lt"/>
                <a:ea typeface="+mn-ea"/>
                <a:cs typeface="+mn-cs"/>
              </a:rPr>
              <a:t>You can control the behavior of the scale bar when it is resized or when the map scale changes by selecting one of the following options:</a:t>
            </a:r>
          </a:p>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10</a:t>
            </a:fld>
            <a:endParaRPr lang="en-CA"/>
          </a:p>
        </p:txBody>
      </p:sp>
    </p:spTree>
    <p:extLst>
      <p:ext uri="{BB962C8B-B14F-4D97-AF65-F5344CB8AC3E}">
        <p14:creationId xmlns:p14="http://schemas.microsoft.com/office/powerpoint/2010/main" val="1781306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A legend tells a map reader the meaning of the symbols used to represent features on the map. Legends consist of examples of the symbols on the map with labels containing explanatory text. When you use a single symbol for the features in a layer, the layer is labeled with the layer's name in the legend. When you use multiple symbols to represent features in a single layer, the field you use to classify the features becomes a heading in the legend, and each category is labeled with its value.</a:t>
            </a:r>
          </a:p>
          <a:p>
            <a:r>
              <a:rPr lang="en-CA" sz="1200" b="0" i="0" kern="1200" dirty="0" smtClean="0">
                <a:solidFill>
                  <a:schemeClr val="tx1"/>
                </a:solidFill>
                <a:effectLst/>
                <a:latin typeface="+mn-lt"/>
                <a:ea typeface="+mn-ea"/>
                <a:cs typeface="+mn-cs"/>
              </a:rPr>
              <a:t>Legends have patches that show examples of the map symbols. By default, the legend patches are points, straight lines, or rectangles that match the map symbols. You can customize the legend patches, for example, so areas are represented with patches of another shape, or rivers are drawn with a sinuous rather than a straight line.</a:t>
            </a:r>
          </a:p>
          <a:p>
            <a:endParaRPr lang="en-CA" dirty="0" smtClean="0"/>
          </a:p>
          <a:p>
            <a:r>
              <a:rPr lang="en-CA" dirty="0" smtClean="0">
                <a:effectLst/>
              </a:rPr>
              <a:t>If you have layers with transparency in your map, ArcMap simulates the transparent colors in your legend. When layers in a data frame are made transparent, the table of contents and the legends in layout view automatically use lighter colors to reflect transparency.</a:t>
            </a:r>
          </a:p>
          <a:p>
            <a:r>
              <a:rPr lang="en-CA" dirty="0" smtClean="0">
                <a:effectLst/>
              </a:rPr>
              <a:t>The option to simulate transparency in legends is set on the </a:t>
            </a:r>
            <a:r>
              <a:rPr lang="en-CA" b="1" dirty="0" smtClean="0">
                <a:effectLst/>
              </a:rPr>
              <a:t>General</a:t>
            </a:r>
            <a:r>
              <a:rPr lang="en-CA" dirty="0" smtClean="0">
                <a:effectLst/>
              </a:rPr>
              <a:t> tab on the </a:t>
            </a:r>
            <a:r>
              <a:rPr lang="en-CA" b="1" dirty="0" smtClean="0">
                <a:effectLst/>
              </a:rPr>
              <a:t>Data Frame Properties</a:t>
            </a:r>
            <a:r>
              <a:rPr lang="en-CA" dirty="0" smtClean="0">
                <a:effectLst/>
              </a:rPr>
              <a:t> dialog box. When this option is turned on, solid, bright red polygons drawn on a layer appear in the legend as a light red or pink, depending on the percentage of transparency applied to the layer. However, with the Simulate transparency option off, the legend still shows the solid red polygon symbol, even though the polygons don't appear red on the map because the layer is transparent.</a:t>
            </a:r>
          </a:p>
          <a:p>
            <a:r>
              <a:rPr lang="en-CA" dirty="0" smtClean="0">
                <a:effectLst/>
              </a:rPr>
              <a:t>By default, this setting is off (unchecked) for maps created with versions of ArcGIS prior to 9.3, but you can turn it on if you want. This setting is automatically checked on for new data frames you create in existing map documents.</a:t>
            </a:r>
          </a:p>
          <a:p>
            <a:r>
              <a:rPr lang="en-CA" dirty="0" smtClean="0">
                <a:effectLst/>
              </a:rPr>
              <a:t>In addition, you can convert the legend to graphics and manually specify the legend patch colors. Using the </a:t>
            </a:r>
            <a:r>
              <a:rPr lang="en-CA" b="1" dirty="0" smtClean="0">
                <a:effectLst/>
              </a:rPr>
              <a:t>Eye </a:t>
            </a:r>
            <a:r>
              <a:rPr lang="en-CA" b="1" dirty="0" err="1" smtClean="0">
                <a:effectLst/>
              </a:rPr>
              <a:t>Dropper</a:t>
            </a:r>
            <a:r>
              <a:rPr lang="en-CA" dirty="0" err="1" smtClean="0">
                <a:effectLst/>
              </a:rPr>
              <a:t>tool</a:t>
            </a:r>
            <a:r>
              <a:rPr lang="en-CA" dirty="0" smtClean="0">
                <a:effectLst/>
              </a:rPr>
              <a:t>, you can obtain the exact RGB value of a pixel and use that color for the legend patch.</a:t>
            </a:r>
          </a:p>
          <a:p>
            <a:r>
              <a:rPr lang="en-CA" sz="1200" b="0" i="0" kern="1200" dirty="0" smtClean="0">
                <a:solidFill>
                  <a:schemeClr val="tx1"/>
                </a:solidFill>
                <a:effectLst/>
                <a:latin typeface="+mn-lt"/>
                <a:ea typeface="+mn-ea"/>
                <a:cs typeface="+mn-cs"/>
              </a:rPr>
              <a:t>Frames</a:t>
            </a:r>
          </a:p>
          <a:p>
            <a:endParaRPr lang="en-CA" dirty="0"/>
          </a:p>
        </p:txBody>
      </p:sp>
      <p:sp>
        <p:nvSpPr>
          <p:cNvPr id="4" name="Slide Number Placeholder 3"/>
          <p:cNvSpPr>
            <a:spLocks noGrp="1"/>
          </p:cNvSpPr>
          <p:nvPr>
            <p:ph type="sldNum" sz="quarter" idx="10"/>
          </p:nvPr>
        </p:nvSpPr>
        <p:spPr/>
        <p:txBody>
          <a:bodyPr/>
          <a:lstStyle/>
          <a:p>
            <a:fld id="{2D482E2D-F490-4B0C-A73A-B47C74D22856}" type="slidenum">
              <a:rPr lang="en-CA" smtClean="0"/>
              <a:t>11</a:t>
            </a:fld>
            <a:endParaRPr lang="en-CA"/>
          </a:p>
        </p:txBody>
      </p:sp>
    </p:spTree>
    <p:extLst>
      <p:ext uri="{BB962C8B-B14F-4D97-AF65-F5344CB8AC3E}">
        <p14:creationId xmlns:p14="http://schemas.microsoft.com/office/powerpoint/2010/main" val="3915066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785C1BA-6CBE-4678-8EEC-6C6A9793C5B8}" type="datetimeFigureOut">
              <a:rPr lang="en-CA" smtClean="0"/>
              <a:t>2020-08-08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199714093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85C1BA-6CBE-4678-8EEC-6C6A9793C5B8}" type="datetimeFigureOut">
              <a:rPr lang="en-CA" smtClean="0"/>
              <a:t>2020-08-08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354302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85C1BA-6CBE-4678-8EEC-6C6A9793C5B8}" type="datetimeFigureOut">
              <a:rPr lang="en-CA" smtClean="0"/>
              <a:t>2020-08-08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4259126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8387" y="-195714"/>
            <a:ext cx="10058400" cy="1450757"/>
          </a:xfrm>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E785C1BA-6CBE-4678-8EEC-6C6A9793C5B8}" type="datetimeFigureOut">
              <a:rPr lang="en-CA" smtClean="0"/>
              <a:t>2020-08-08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382791535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785C1BA-6CBE-4678-8EEC-6C6A9793C5B8}" type="datetimeFigureOut">
              <a:rPr lang="en-CA" smtClean="0"/>
              <a:t>2020-08-08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332986760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785C1BA-6CBE-4678-8EEC-6C6A9793C5B8}" type="datetimeFigureOut">
              <a:rPr lang="en-CA" smtClean="0"/>
              <a:t>2020-08-08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1148940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785C1BA-6CBE-4678-8EEC-6C6A9793C5B8}" type="datetimeFigureOut">
              <a:rPr lang="en-CA" smtClean="0"/>
              <a:t>2020-08-08</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873269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785C1BA-6CBE-4678-8EEC-6C6A9793C5B8}" type="datetimeFigureOut">
              <a:rPr lang="en-CA" smtClean="0"/>
              <a:t>2020-08-08</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3081783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785C1BA-6CBE-4678-8EEC-6C6A9793C5B8}" type="datetimeFigureOut">
              <a:rPr lang="en-CA" smtClean="0"/>
              <a:t>2020-08-08</a:t>
            </a:fld>
            <a:endParaRPr lang="en-CA"/>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CA"/>
          </a:p>
        </p:txBody>
      </p:sp>
      <p:sp>
        <p:nvSpPr>
          <p:cNvPr id="9" name="Slide Number Placeholder 8"/>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4129815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785C1BA-6CBE-4678-8EEC-6C6A9793C5B8}" type="datetimeFigureOut">
              <a:rPr lang="en-CA" smtClean="0"/>
              <a:t>2020-08-08</a:t>
            </a:fld>
            <a:endParaRPr lang="en-CA"/>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CA"/>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C8D8FD3-3905-46F4-831E-5C347071B2BB}" type="slidenum">
              <a:rPr lang="en-CA" smtClean="0"/>
              <a:t>‹#›</a:t>
            </a:fld>
            <a:endParaRPr lang="en-CA"/>
          </a:p>
        </p:txBody>
      </p:sp>
    </p:spTree>
    <p:extLst>
      <p:ext uri="{BB962C8B-B14F-4D97-AF65-F5344CB8AC3E}">
        <p14:creationId xmlns:p14="http://schemas.microsoft.com/office/powerpoint/2010/main" val="1850736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85C1BA-6CBE-4678-8EEC-6C6A9793C5B8}" type="datetimeFigureOut">
              <a:rPr lang="en-CA" smtClean="0"/>
              <a:t>2020-08-08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C8D8FD3-3905-46F4-831E-5C347071B2BB}" type="slidenum">
              <a:rPr lang="en-CA" smtClean="0"/>
              <a:t>‹#›</a:t>
            </a:fld>
            <a:endParaRPr lang="en-CA"/>
          </a:p>
        </p:txBody>
      </p:sp>
    </p:spTree>
    <p:extLst>
      <p:ext uri="{BB962C8B-B14F-4D97-AF65-F5344CB8AC3E}">
        <p14:creationId xmlns:p14="http://schemas.microsoft.com/office/powerpoint/2010/main" val="3608188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785C1BA-6CBE-4678-8EEC-6C6A9793C5B8}" type="datetimeFigureOut">
              <a:rPr lang="en-CA" smtClean="0"/>
              <a:t>2020-08-08</a:t>
            </a:fld>
            <a:endParaRPr lang="en-CA"/>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CA"/>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C8D8FD3-3905-46F4-831E-5C347071B2BB}" type="slidenum">
              <a:rPr lang="en-CA" smtClean="0"/>
              <a:t>‹#›</a:t>
            </a:fld>
            <a:endParaRPr lang="en-CA"/>
          </a:p>
        </p:txBody>
      </p:sp>
    </p:spTree>
    <p:extLst>
      <p:ext uri="{BB962C8B-B14F-4D97-AF65-F5344CB8AC3E}">
        <p14:creationId xmlns:p14="http://schemas.microsoft.com/office/powerpoint/2010/main" val="385779283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iming>
    <p:tnLst>
      <p:par>
        <p:cTn id="1" dur="indefinite" restart="never" nodeType="tmRoot"/>
      </p:par>
    </p:tnLst>
  </p:timing>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940761" y="1256393"/>
            <a:ext cx="10058400" cy="1639577"/>
          </a:xfrm>
        </p:spPr>
        <p:txBody>
          <a:bodyPr>
            <a:normAutofit fontScale="90000"/>
          </a:bodyPr>
          <a:lstStyle/>
          <a:p>
            <a:pPr algn="ctr"/>
            <a:r>
              <a:rPr lang="en-CA" b="1" dirty="0" smtClean="0"/>
              <a:t>FRST 232 </a:t>
            </a:r>
            <a:br>
              <a:rPr lang="en-CA" b="1" dirty="0" smtClean="0"/>
            </a:br>
            <a:r>
              <a:rPr lang="en-CA" sz="4400" b="1" dirty="0" smtClean="0"/>
              <a:t>Computer Applications in Forestry</a:t>
            </a:r>
            <a:endParaRPr lang="en-CA" sz="4400" b="1" dirty="0"/>
          </a:p>
        </p:txBody>
      </p:sp>
      <p:sp>
        <p:nvSpPr>
          <p:cNvPr id="5" name="Title 1"/>
          <p:cNvSpPr txBox="1">
            <a:spLocks/>
          </p:cNvSpPr>
          <p:nvPr/>
        </p:nvSpPr>
        <p:spPr>
          <a:xfrm>
            <a:off x="2083761" y="2438647"/>
            <a:ext cx="7772400" cy="3448050"/>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ctr"/>
            <a:r>
              <a:rPr lang="en-US" dirty="0" smtClean="0"/>
              <a:t/>
            </a:r>
            <a:br>
              <a:rPr lang="en-US" dirty="0" smtClean="0"/>
            </a:br>
            <a:r>
              <a:rPr lang="en-US" sz="2700" dirty="0" smtClean="0"/>
              <a:t/>
            </a:r>
            <a:br>
              <a:rPr lang="en-US" sz="2700" dirty="0" smtClean="0"/>
            </a:br>
            <a:endParaRPr lang="en-US" dirty="0"/>
          </a:p>
        </p:txBody>
      </p:sp>
      <p:sp>
        <p:nvSpPr>
          <p:cNvPr id="2" name="Rectangle 1"/>
          <p:cNvSpPr/>
          <p:nvPr/>
        </p:nvSpPr>
        <p:spPr>
          <a:xfrm>
            <a:off x="1246909" y="2895970"/>
            <a:ext cx="9094124" cy="1569660"/>
          </a:xfrm>
          <a:prstGeom prst="rect">
            <a:avLst/>
          </a:prstGeom>
        </p:spPr>
        <p:txBody>
          <a:bodyPr wrap="square">
            <a:spAutoFit/>
          </a:bodyPr>
          <a:lstStyle/>
          <a:p>
            <a:pPr algn="ctr"/>
            <a:r>
              <a:rPr lang="en-CA" sz="4800" dirty="0" smtClean="0">
                <a:solidFill>
                  <a:srgbClr val="003399"/>
                </a:solidFill>
              </a:rPr>
              <a:t>Map Elements</a:t>
            </a:r>
            <a:r>
              <a:rPr lang="en-CA" sz="4800" dirty="0">
                <a:solidFill>
                  <a:srgbClr val="003399"/>
                </a:solidFill>
              </a:rPr>
              <a:t/>
            </a:r>
            <a:br>
              <a:rPr lang="en-CA" sz="4800" dirty="0">
                <a:solidFill>
                  <a:srgbClr val="003399"/>
                </a:solidFill>
              </a:rPr>
            </a:br>
            <a:endParaRPr lang="en-CA" sz="4800" dirty="0">
              <a:solidFill>
                <a:srgbClr val="003399"/>
              </a:solidFill>
            </a:endParaRPr>
          </a:p>
        </p:txBody>
      </p:sp>
    </p:spTree>
    <p:extLst>
      <p:ext uri="{BB962C8B-B14F-4D97-AF65-F5344CB8AC3E}">
        <p14:creationId xmlns:p14="http://schemas.microsoft.com/office/powerpoint/2010/main" val="29818227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47212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Scale </a:t>
            </a:r>
            <a:r>
              <a:rPr lang="en-CA" sz="2600" dirty="0"/>
              <a:t>bars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
        <p:nvSpPr>
          <p:cNvPr id="3" name="Rectangle 2"/>
          <p:cNvSpPr/>
          <p:nvPr/>
        </p:nvSpPr>
        <p:spPr>
          <a:xfrm>
            <a:off x="1109699" y="1441192"/>
            <a:ext cx="6381030" cy="2554545"/>
          </a:xfrm>
          <a:prstGeom prst="rect">
            <a:avLst/>
          </a:prstGeom>
        </p:spPr>
        <p:txBody>
          <a:bodyPr wrap="square">
            <a:spAutoFit/>
          </a:bodyPr>
          <a:lstStyle/>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Scale </a:t>
            </a:r>
            <a:r>
              <a:rPr lang="en-CA" sz="2000" dirty="0">
                <a:solidFill>
                  <a:srgbClr val="4D4D4D"/>
                </a:solidFill>
                <a:latin typeface="Lucida Grande"/>
              </a:rPr>
              <a:t>bars provide a visual indication of the size of features and distance between features on the map</a:t>
            </a:r>
            <a:r>
              <a:rPr lang="en-CA" sz="2000" dirty="0" smtClean="0">
                <a:solidFill>
                  <a:srgbClr val="4D4D4D"/>
                </a:solidFill>
                <a:latin typeface="Lucida Grande"/>
              </a:rPr>
              <a:t>.</a:t>
            </a: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A </a:t>
            </a:r>
            <a:r>
              <a:rPr lang="en-CA" sz="2000" dirty="0">
                <a:solidFill>
                  <a:srgbClr val="4D4D4D"/>
                </a:solidFill>
                <a:latin typeface="Lucida Grande"/>
              </a:rPr>
              <a:t>scale bar is a line or bar divided into parts and labeled with its ground length, usually in multiples of map units such as tens of kilometers or hundreds of miles.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If </a:t>
            </a:r>
            <a:r>
              <a:rPr lang="en-CA" sz="2000" dirty="0">
                <a:solidFill>
                  <a:srgbClr val="4D4D4D"/>
                </a:solidFill>
                <a:latin typeface="Lucida Grande"/>
              </a:rPr>
              <a:t>the map is enlarged or reduced, the scale bar remains correct.</a:t>
            </a:r>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9106" t="77763" r="25150" b="8904"/>
          <a:stretch/>
        </p:blipFill>
        <p:spPr>
          <a:xfrm>
            <a:off x="1399082" y="4646951"/>
            <a:ext cx="5086662" cy="729522"/>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 name="Picture 5"/>
          <p:cNvPicPr>
            <a:picLocks noChangeAspect="1"/>
          </p:cNvPicPr>
          <p:nvPr/>
        </p:nvPicPr>
        <p:blipFill>
          <a:blip r:embed="rId4"/>
          <a:stretch>
            <a:fillRect/>
          </a:stretch>
        </p:blipFill>
        <p:spPr>
          <a:xfrm>
            <a:off x="7909811" y="151329"/>
            <a:ext cx="3202868" cy="5849766"/>
          </a:xfrm>
          <a:prstGeom prst="rect">
            <a:avLst/>
          </a:prstGeom>
        </p:spPr>
      </p:pic>
    </p:spTree>
    <p:extLst>
      <p:ext uri="{BB962C8B-B14F-4D97-AF65-F5344CB8AC3E}">
        <p14:creationId xmlns:p14="http://schemas.microsoft.com/office/powerpoint/2010/main" val="38265389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6" name="Picture 4" descr="Image result for gis map legend fore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4200" y="103958"/>
            <a:ext cx="9591432" cy="622064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47212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Legend</a:t>
            </a: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Tree>
    <p:extLst>
      <p:ext uri="{BB962C8B-B14F-4D97-AF65-F5344CB8AC3E}">
        <p14:creationId xmlns:p14="http://schemas.microsoft.com/office/powerpoint/2010/main" val="25756282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47212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Legend</a:t>
            </a: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828" y="1555769"/>
            <a:ext cx="5832923" cy="412479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p:cNvPicPr>
            <a:picLocks noChangeAspect="1"/>
          </p:cNvPicPr>
          <p:nvPr/>
        </p:nvPicPr>
        <p:blipFill rotWithShape="1">
          <a:blip r:embed="rId4"/>
          <a:srcRect l="58116"/>
          <a:stretch/>
        </p:blipFill>
        <p:spPr>
          <a:xfrm>
            <a:off x="8163569" y="355533"/>
            <a:ext cx="3217515" cy="5406485"/>
          </a:xfrm>
          <a:prstGeom prst="rect">
            <a:avLst/>
          </a:prstGeom>
        </p:spPr>
      </p:pic>
    </p:spTree>
    <p:extLst>
      <p:ext uri="{BB962C8B-B14F-4D97-AF65-F5344CB8AC3E}">
        <p14:creationId xmlns:p14="http://schemas.microsoft.com/office/powerpoint/2010/main" val="11963263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47212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Frames</a:t>
            </a: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
        <p:nvSpPr>
          <p:cNvPr id="3" name="Rectangle 2"/>
          <p:cNvSpPr/>
          <p:nvPr/>
        </p:nvSpPr>
        <p:spPr>
          <a:xfrm>
            <a:off x="317501" y="1805717"/>
            <a:ext cx="5448300" cy="2554545"/>
          </a:xfrm>
          <a:prstGeom prst="rect">
            <a:avLst/>
          </a:prstGeom>
        </p:spPr>
        <p:txBody>
          <a:bodyPr wrap="square">
            <a:spAutoFit/>
          </a:bodyPr>
          <a:lstStyle/>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Certain </a:t>
            </a:r>
            <a:r>
              <a:rPr lang="en-CA" sz="2000" dirty="0">
                <a:solidFill>
                  <a:srgbClr val="4D4D4D"/>
                </a:solidFill>
                <a:latin typeface="Lucida Grande"/>
              </a:rPr>
              <a:t>map elements—including scale bars, </a:t>
            </a:r>
            <a:r>
              <a:rPr lang="en-CA" sz="2000" dirty="0" smtClean="0">
                <a:solidFill>
                  <a:srgbClr val="4D4D4D"/>
                </a:solidFill>
                <a:latin typeface="Lucida Grande"/>
              </a:rPr>
              <a:t>north </a:t>
            </a:r>
            <a:r>
              <a:rPr lang="en-CA" sz="2000" dirty="0">
                <a:solidFill>
                  <a:srgbClr val="4D4D4D"/>
                </a:solidFill>
                <a:latin typeface="Lucida Grande"/>
              </a:rPr>
              <a:t>arrows, legends, and data frames—can have frames.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Frames </a:t>
            </a:r>
            <a:r>
              <a:rPr lang="en-CA" sz="2000" dirty="0">
                <a:solidFill>
                  <a:srgbClr val="4D4D4D"/>
                </a:solidFill>
                <a:latin typeface="Lucida Grande"/>
              </a:rPr>
              <a:t>allow </a:t>
            </a:r>
            <a:r>
              <a:rPr lang="en-CA" sz="2000" dirty="0" smtClean="0">
                <a:solidFill>
                  <a:srgbClr val="4D4D4D"/>
                </a:solidFill>
                <a:latin typeface="Lucida Grande"/>
              </a:rPr>
              <a:t>to </a:t>
            </a:r>
            <a:r>
              <a:rPr lang="en-CA" sz="2000" dirty="0">
                <a:solidFill>
                  <a:srgbClr val="4D4D4D"/>
                </a:solidFill>
                <a:latin typeface="Lucida Grande"/>
              </a:rPr>
              <a:t>choose a border, </a:t>
            </a:r>
            <a:r>
              <a:rPr lang="en-CA" sz="2000" dirty="0" smtClean="0">
                <a:solidFill>
                  <a:srgbClr val="4D4D4D"/>
                </a:solidFill>
                <a:latin typeface="Lucida Grande"/>
              </a:rPr>
              <a:t>background for </a:t>
            </a:r>
            <a:r>
              <a:rPr lang="en-CA" sz="2000" dirty="0">
                <a:solidFill>
                  <a:srgbClr val="4D4D4D"/>
                </a:solidFill>
                <a:latin typeface="Lucida Grande"/>
              </a:rPr>
              <a:t>the element.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Can </a:t>
            </a:r>
            <a:r>
              <a:rPr lang="en-CA" sz="2000" dirty="0">
                <a:solidFill>
                  <a:srgbClr val="4D4D4D"/>
                </a:solidFill>
                <a:latin typeface="Lucida Grande"/>
              </a:rPr>
              <a:t>use frames to set map elements apart from other elements or from the background of the map. </a:t>
            </a:r>
            <a:endParaRPr lang="en-CA" sz="2000" dirty="0" smtClean="0">
              <a:solidFill>
                <a:srgbClr val="4D4D4D"/>
              </a:solidFill>
              <a:latin typeface="Lucida Grande"/>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87201" y="1858780"/>
            <a:ext cx="5458431" cy="38599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393823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1113756" y="2258418"/>
            <a:ext cx="10605353" cy="47489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Save your work</a:t>
            </a: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pic>
        <p:nvPicPr>
          <p:cNvPr id="5" name="Picture 4"/>
          <p:cNvPicPr>
            <a:picLocks noChangeAspect="1"/>
          </p:cNvPicPr>
          <p:nvPr/>
        </p:nvPicPr>
        <p:blipFill>
          <a:blip r:embed="rId3"/>
          <a:stretch>
            <a:fillRect/>
          </a:stretch>
        </p:blipFill>
        <p:spPr>
          <a:xfrm>
            <a:off x="6200306" y="183924"/>
            <a:ext cx="4038600" cy="6010275"/>
          </a:xfrm>
          <a:prstGeom prst="rect">
            <a:avLst/>
          </a:prstGeom>
        </p:spPr>
      </p:pic>
    </p:spTree>
    <p:extLst>
      <p:ext uri="{BB962C8B-B14F-4D97-AF65-F5344CB8AC3E}">
        <p14:creationId xmlns:p14="http://schemas.microsoft.com/office/powerpoint/2010/main" val="31278987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68441" y="2996710"/>
            <a:ext cx="9363075" cy="3267075"/>
          </a:xfrm>
          <a:prstGeom prst="rect">
            <a:avLst/>
          </a:prstGeom>
        </p:spPr>
      </p:pic>
      <p:sp>
        <p:nvSpPr>
          <p:cNvPr id="2" name="Title 1"/>
          <p:cNvSpPr txBox="1">
            <a:spLocks/>
          </p:cNvSpPr>
          <p:nvPr/>
        </p:nvSpPr>
        <p:spPr>
          <a:xfrm>
            <a:off x="184366" y="152475"/>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4637787" y="189775"/>
            <a:ext cx="10605353" cy="47489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Converting </a:t>
            </a:r>
            <a:r>
              <a:rPr lang="en-CA" sz="2600" dirty="0"/>
              <a:t>map elements to </a:t>
            </a:r>
            <a:r>
              <a:rPr lang="en-CA" sz="2600" dirty="0" smtClean="0"/>
              <a:t>graphics</a:t>
            </a: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
        <p:nvSpPr>
          <p:cNvPr id="3" name="Rectangle 2"/>
          <p:cNvSpPr/>
          <p:nvPr/>
        </p:nvSpPr>
        <p:spPr>
          <a:xfrm>
            <a:off x="301844" y="824962"/>
            <a:ext cx="10829672" cy="3170099"/>
          </a:xfrm>
          <a:prstGeom prst="rect">
            <a:avLst/>
          </a:prstGeom>
        </p:spPr>
        <p:txBody>
          <a:bodyPr wrap="square">
            <a:spAutoFit/>
          </a:bodyPr>
          <a:lstStyle/>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It </a:t>
            </a:r>
            <a:r>
              <a:rPr lang="en-CA" sz="2000" dirty="0">
                <a:solidFill>
                  <a:srgbClr val="4D4D4D"/>
                </a:solidFill>
                <a:latin typeface="Lucida Grande"/>
              </a:rPr>
              <a:t>is important to note that once you convert a map element into a graphic, it is no longer connected to its original data and will not respond to changes made to the map.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For </a:t>
            </a:r>
            <a:r>
              <a:rPr lang="en-CA" sz="2000" dirty="0">
                <a:solidFill>
                  <a:srgbClr val="4D4D4D"/>
                </a:solidFill>
                <a:latin typeface="Lucida Grande"/>
              </a:rPr>
              <a:t>instance, with a legend element, if you decide to add another layer to the map after the legend has been converted to a graphic, the legend will not automatically update. It will have to be deleted and rebuilt again using the Legend Wizard.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endParaRPr lang="en-CA" sz="2000" dirty="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It </a:t>
            </a:r>
            <a:r>
              <a:rPr lang="en-CA" sz="2000" dirty="0">
                <a:solidFill>
                  <a:srgbClr val="4D4D4D"/>
                </a:solidFill>
                <a:latin typeface="Lucida Grande"/>
              </a:rPr>
              <a:t>is a good idea to convert elements to graphics only after </a:t>
            </a:r>
            <a:r>
              <a:rPr lang="en-CA" sz="2000" dirty="0" smtClean="0">
                <a:solidFill>
                  <a:srgbClr val="4D4D4D"/>
                </a:solidFill>
                <a:latin typeface="Lucida Grande"/>
              </a:rPr>
              <a:t> map's </a:t>
            </a:r>
            <a:r>
              <a:rPr lang="en-CA" sz="2000" dirty="0">
                <a:solidFill>
                  <a:srgbClr val="4D4D4D"/>
                </a:solidFill>
                <a:latin typeface="Lucida Grande"/>
              </a:rPr>
              <a:t>layers and </a:t>
            </a:r>
            <a:r>
              <a:rPr lang="en-CA" sz="2000" dirty="0" err="1">
                <a:solidFill>
                  <a:srgbClr val="4D4D4D"/>
                </a:solidFill>
                <a:latin typeface="Lucida Grande"/>
              </a:rPr>
              <a:t>symbology</a:t>
            </a:r>
            <a:r>
              <a:rPr lang="en-CA" sz="2000" dirty="0">
                <a:solidFill>
                  <a:srgbClr val="4D4D4D"/>
                </a:solidFill>
                <a:latin typeface="Lucida Grande"/>
              </a:rPr>
              <a:t> are finalized.</a:t>
            </a:r>
          </a:p>
          <a:p>
            <a:pPr marL="285750" indent="-285750">
              <a:buClr>
                <a:schemeClr val="accent1"/>
              </a:buClr>
              <a:buFont typeface="Wingdings" panose="05000000000000000000" pitchFamily="2" charset="2"/>
              <a:buChar char="§"/>
            </a:pPr>
            <a:endParaRPr lang="en-CA" sz="2000" dirty="0">
              <a:solidFill>
                <a:srgbClr val="4D4D4D"/>
              </a:solidFill>
              <a:latin typeface="Lucida Grande"/>
            </a:endParaRPr>
          </a:p>
        </p:txBody>
      </p:sp>
    </p:spTree>
    <p:extLst>
      <p:ext uri="{BB962C8B-B14F-4D97-AF65-F5344CB8AC3E}">
        <p14:creationId xmlns:p14="http://schemas.microsoft.com/office/powerpoint/2010/main" val="30167551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GIS MAP </a:t>
            </a:r>
            <a:endParaRPr lang="en-CA" b="1" dirty="0"/>
          </a:p>
        </p:txBody>
      </p:sp>
      <p:sp>
        <p:nvSpPr>
          <p:cNvPr id="7" name="Rectangle 6"/>
          <p:cNvSpPr/>
          <p:nvPr/>
        </p:nvSpPr>
        <p:spPr>
          <a:xfrm>
            <a:off x="770003" y="1216456"/>
            <a:ext cx="10605353" cy="6469463"/>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 Most common use of GIS is to present data/analysis in a map</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 Map types: </a:t>
            </a:r>
          </a:p>
          <a:p>
            <a:pPr lvl="2" indent="-530352">
              <a:lnSpc>
                <a:spcPct val="90000"/>
              </a:lnSpc>
              <a:spcBef>
                <a:spcPts val="200"/>
              </a:spcBef>
              <a:spcAft>
                <a:spcPts val="400"/>
              </a:spcAft>
              <a:buClr>
                <a:schemeClr val="accent1"/>
              </a:buClr>
              <a:buFont typeface="Wingdings" panose="05000000000000000000" pitchFamily="2" charset="2"/>
              <a:buChar char="§"/>
            </a:pPr>
            <a:r>
              <a:rPr lang="en-CA" sz="2600" dirty="0"/>
              <a:t> </a:t>
            </a:r>
            <a:r>
              <a:rPr lang="en-CA" sz="2600" dirty="0" smtClean="0"/>
              <a:t>Category map</a:t>
            </a:r>
          </a:p>
          <a:p>
            <a:pPr lvl="2" indent="-530352">
              <a:lnSpc>
                <a:spcPct val="90000"/>
              </a:lnSpc>
              <a:spcBef>
                <a:spcPts val="200"/>
              </a:spcBef>
              <a:spcAft>
                <a:spcPts val="400"/>
              </a:spcAft>
              <a:buClr>
                <a:schemeClr val="accent1"/>
              </a:buClr>
              <a:buFont typeface="Wingdings" panose="05000000000000000000" pitchFamily="2" charset="2"/>
              <a:buChar char="§"/>
            </a:pPr>
            <a:r>
              <a:rPr lang="en-CA" sz="2600" dirty="0"/>
              <a:t> </a:t>
            </a:r>
            <a:r>
              <a:rPr lang="en-CA" sz="2600" dirty="0" smtClean="0"/>
              <a:t>Quantity </a:t>
            </a:r>
            <a:r>
              <a:rPr lang="en-CA" sz="2600" dirty="0" smtClean="0"/>
              <a:t>map</a:t>
            </a:r>
          </a:p>
          <a:p>
            <a:pPr lvl="2" indent="-530352">
              <a:lnSpc>
                <a:spcPct val="90000"/>
              </a:lnSpc>
              <a:spcBef>
                <a:spcPts val="200"/>
              </a:spcBef>
              <a:spcAft>
                <a:spcPts val="400"/>
              </a:spcAft>
              <a:buClr>
                <a:schemeClr val="accent1"/>
              </a:buClr>
              <a:buFont typeface="Wingdings" panose="05000000000000000000" pitchFamily="2" charset="2"/>
              <a:buChar char="§"/>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US" sz="2600" dirty="0" smtClean="0"/>
              <a:t>Map Elements</a:t>
            </a: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Tree>
    <p:extLst>
      <p:ext uri="{BB962C8B-B14F-4D97-AF65-F5344CB8AC3E}">
        <p14:creationId xmlns:p14="http://schemas.microsoft.com/office/powerpoint/2010/main" val="24353082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846203" y="302056"/>
            <a:ext cx="10605353" cy="4552015"/>
          </a:xfrm>
          <a:prstGeom prst="rect">
            <a:avLst/>
          </a:prstGeom>
        </p:spPr>
        <p:txBody>
          <a:bodyPr wrap="square">
            <a:spAutoFit/>
          </a:bodyPr>
          <a:lstStyle/>
          <a:p>
            <a:pPr>
              <a:lnSpc>
                <a:spcPct val="85000"/>
              </a:lnSpc>
              <a:spcBef>
                <a:spcPct val="0"/>
              </a:spcBef>
              <a:spcAft>
                <a:spcPts val="400"/>
              </a:spcAft>
              <a:buClr>
                <a:schemeClr val="accent1"/>
              </a:buClr>
            </a:pPr>
            <a:r>
              <a:rPr lang="en-CA" sz="4800" spc="-50" dirty="0" smtClean="0">
                <a:solidFill>
                  <a:schemeClr val="tx1">
                    <a:lumMod val="75000"/>
                    <a:lumOff val="25000"/>
                  </a:schemeClr>
                </a:solidFill>
                <a:latin typeface="+mj-lt"/>
                <a:ea typeface="+mj-ea"/>
                <a:cs typeface="+mj-cs"/>
              </a:rPr>
              <a:t>Category Map</a:t>
            </a:r>
            <a:endParaRPr lang="en-CA" sz="4800" spc="-50" dirty="0">
              <a:solidFill>
                <a:schemeClr val="tx1">
                  <a:lumMod val="75000"/>
                  <a:lumOff val="25000"/>
                </a:schemeClr>
              </a:solidFill>
              <a:latin typeface="+mj-lt"/>
              <a:ea typeface="+mj-ea"/>
              <a:cs typeface="+mj-cs"/>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pic>
        <p:nvPicPr>
          <p:cNvPr id="7172" name="Picture 4" descr="Related image"/>
          <p:cNvPicPr>
            <a:picLocks noChangeAspect="1" noChangeArrowheads="1" noCrop="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59199" y="885420"/>
            <a:ext cx="7981441" cy="516446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416300" y="6011781"/>
            <a:ext cx="6883400" cy="369332"/>
          </a:xfrm>
          <a:prstGeom prst="rect">
            <a:avLst/>
          </a:prstGeom>
        </p:spPr>
        <p:txBody>
          <a:bodyPr wrap="square">
            <a:spAutoFit/>
          </a:bodyPr>
          <a:lstStyle/>
          <a:p>
            <a:r>
              <a:rPr lang="en-CA" dirty="0"/>
              <a:t>http://sierraclub.bc.ca/growing-support-protecting-old-growth/</a:t>
            </a:r>
          </a:p>
        </p:txBody>
      </p:sp>
    </p:spTree>
    <p:extLst>
      <p:ext uri="{BB962C8B-B14F-4D97-AF65-F5344CB8AC3E}">
        <p14:creationId xmlns:p14="http://schemas.microsoft.com/office/powerpoint/2010/main" val="42091050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833503" y="543356"/>
            <a:ext cx="10605353" cy="4552015"/>
          </a:xfrm>
          <a:prstGeom prst="rect">
            <a:avLst/>
          </a:prstGeom>
        </p:spPr>
        <p:txBody>
          <a:bodyPr wrap="square">
            <a:spAutoFit/>
          </a:bodyPr>
          <a:lstStyle/>
          <a:p>
            <a:pPr>
              <a:lnSpc>
                <a:spcPct val="85000"/>
              </a:lnSpc>
              <a:spcBef>
                <a:spcPct val="0"/>
              </a:spcBef>
              <a:spcAft>
                <a:spcPts val="400"/>
              </a:spcAft>
              <a:buClr>
                <a:schemeClr val="accent1"/>
              </a:buClr>
            </a:pPr>
            <a:r>
              <a:rPr lang="en-CA" sz="4800" spc="-50" dirty="0">
                <a:solidFill>
                  <a:schemeClr val="tx1">
                    <a:lumMod val="75000"/>
                    <a:lumOff val="25000"/>
                  </a:schemeClr>
                </a:solidFill>
                <a:latin typeface="+mj-lt"/>
                <a:ea typeface="+mj-ea"/>
                <a:cs typeface="+mj-cs"/>
              </a:rPr>
              <a:t>Quantity map</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pic>
        <p:nvPicPr>
          <p:cNvPr id="6146" name="Picture 2" descr="A quantity, or choropleth ma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1" y="1526836"/>
            <a:ext cx="9048310" cy="452415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61200" y="2311586"/>
            <a:ext cx="3886200" cy="1200329"/>
          </a:xfrm>
          <a:prstGeom prst="rect">
            <a:avLst/>
          </a:prstGeom>
        </p:spPr>
        <p:txBody>
          <a:bodyPr wrap="square">
            <a:spAutoFit/>
          </a:bodyPr>
          <a:lstStyle/>
          <a:p>
            <a:r>
              <a:rPr lang="en-CA" smtClean="0">
                <a:latin typeface="Lora"/>
              </a:rPr>
              <a:t>Each feature in the map is color coded based on sales. The darker color indicates more sales and lighter colors represent fewer sales.</a:t>
            </a:r>
            <a:endParaRPr lang="en-CA" dirty="0"/>
          </a:p>
        </p:txBody>
      </p:sp>
      <p:sp>
        <p:nvSpPr>
          <p:cNvPr id="4" name="Rectangle 3"/>
          <p:cNvSpPr/>
          <p:nvPr/>
        </p:nvSpPr>
        <p:spPr>
          <a:xfrm>
            <a:off x="6920119" y="5866326"/>
            <a:ext cx="3660361" cy="369332"/>
          </a:xfrm>
          <a:prstGeom prst="rect">
            <a:avLst/>
          </a:prstGeom>
        </p:spPr>
        <p:txBody>
          <a:bodyPr wrap="none">
            <a:spAutoFit/>
          </a:bodyPr>
          <a:lstStyle/>
          <a:p>
            <a:r>
              <a:rPr lang="en-CA" dirty="0"/>
              <a:t>https://mangomap.com/gis-mapping</a:t>
            </a:r>
          </a:p>
        </p:txBody>
      </p:sp>
    </p:spTree>
    <p:extLst>
      <p:ext uri="{BB962C8B-B14F-4D97-AF65-F5344CB8AC3E}">
        <p14:creationId xmlns:p14="http://schemas.microsoft.com/office/powerpoint/2010/main" val="10790287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7343549"/>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North arrows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a:t>Scale </a:t>
            </a:r>
            <a:r>
              <a:rPr lang="en-CA" sz="2600" dirty="0" smtClean="0"/>
              <a:t>bars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Legends</a:t>
            </a: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Frames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a:t>Converting map elements to graphics</a:t>
            </a: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Tree>
    <p:extLst>
      <p:ext uri="{BB962C8B-B14F-4D97-AF65-F5344CB8AC3E}">
        <p14:creationId xmlns:p14="http://schemas.microsoft.com/office/powerpoint/2010/main" val="19146920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09349" y="78994"/>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View </a:t>
            </a:r>
            <a:endParaRPr lang="en-CA" b="1" dirty="0"/>
          </a:p>
        </p:txBody>
      </p:sp>
      <p:sp>
        <p:nvSpPr>
          <p:cNvPr id="7" name="Rectangle 6"/>
          <p:cNvSpPr/>
          <p:nvPr/>
        </p:nvSpPr>
        <p:spPr>
          <a:xfrm>
            <a:off x="840279" y="959270"/>
            <a:ext cx="10605353" cy="4721292"/>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
        <p:nvSpPr>
          <p:cNvPr id="5" name="Rectangle 4"/>
          <p:cNvSpPr/>
          <p:nvPr/>
        </p:nvSpPr>
        <p:spPr>
          <a:xfrm>
            <a:off x="2219768" y="6405940"/>
            <a:ext cx="8667750" cy="369332"/>
          </a:xfrm>
          <a:prstGeom prst="rect">
            <a:avLst/>
          </a:prstGeom>
        </p:spPr>
        <p:txBody>
          <a:bodyPr wrap="square">
            <a:spAutoFit/>
          </a:bodyPr>
          <a:lstStyle/>
          <a:p>
            <a:r>
              <a:rPr lang="en-CA" dirty="0"/>
              <a:t>http://edndoc.esri.com/arcobjects/9.0/ComponentHelp/esriCarto/Carto_overview.htm</a:t>
            </a:r>
          </a:p>
        </p:txBody>
      </p:sp>
      <p:sp>
        <p:nvSpPr>
          <p:cNvPr id="6" name="Rectangle 5"/>
          <p:cNvSpPr/>
          <p:nvPr/>
        </p:nvSpPr>
        <p:spPr>
          <a:xfrm>
            <a:off x="209349" y="772704"/>
            <a:ext cx="5128089" cy="1477328"/>
          </a:xfrm>
          <a:prstGeom prst="rect">
            <a:avLst/>
          </a:prstGeom>
        </p:spPr>
        <p:txBody>
          <a:bodyPr wrap="square">
            <a:spAutoFit/>
          </a:bodyPr>
          <a:lstStyle/>
          <a:p>
            <a:r>
              <a:rPr lang="en-CA" dirty="0" smtClean="0">
                <a:solidFill>
                  <a:srgbClr val="000000"/>
                </a:solidFill>
                <a:latin typeface="Verdana" panose="020B0604030504040204" pitchFamily="34" charset="0"/>
              </a:rPr>
              <a:t>QGIS </a:t>
            </a:r>
            <a:r>
              <a:rPr lang="en-CA" dirty="0">
                <a:solidFill>
                  <a:srgbClr val="000000"/>
                </a:solidFill>
                <a:latin typeface="Verdana" panose="020B0604030504040204" pitchFamily="34" charset="0"/>
              </a:rPr>
              <a:t>shows maps in two different views: </a:t>
            </a:r>
            <a:endParaRPr lang="en-CA" dirty="0" smtClean="0">
              <a:solidFill>
                <a:srgbClr val="000000"/>
              </a:solidFill>
              <a:latin typeface="Verdana" panose="020B0604030504040204" pitchFamily="34" charset="0"/>
            </a:endParaRPr>
          </a:p>
          <a:p>
            <a:endParaRPr lang="en-CA" dirty="0">
              <a:solidFill>
                <a:srgbClr val="000000"/>
              </a:solidFill>
              <a:latin typeface="Verdana" panose="020B0604030504040204" pitchFamily="34" charset="0"/>
            </a:endParaRPr>
          </a:p>
          <a:p>
            <a:pPr marL="742950" lvl="1" indent="-285750">
              <a:buFontTx/>
              <a:buChar char="-"/>
            </a:pPr>
            <a:r>
              <a:rPr lang="en-CA" dirty="0" smtClean="0">
                <a:solidFill>
                  <a:srgbClr val="000000"/>
                </a:solidFill>
                <a:latin typeface="Verdana" panose="020B0604030504040204" pitchFamily="34" charset="0"/>
              </a:rPr>
              <a:t>Data </a:t>
            </a:r>
            <a:r>
              <a:rPr lang="en-CA" dirty="0">
                <a:solidFill>
                  <a:srgbClr val="000000"/>
                </a:solidFill>
                <a:latin typeface="Verdana" panose="020B0604030504040204" pitchFamily="34" charset="0"/>
              </a:rPr>
              <a:t>view and </a:t>
            </a:r>
            <a:endParaRPr lang="en-CA" dirty="0" smtClean="0">
              <a:solidFill>
                <a:srgbClr val="000000"/>
              </a:solidFill>
              <a:latin typeface="Verdana" panose="020B0604030504040204" pitchFamily="34" charset="0"/>
            </a:endParaRPr>
          </a:p>
          <a:p>
            <a:pPr marL="742950" lvl="1" indent="-285750">
              <a:buFontTx/>
              <a:buChar char="-"/>
            </a:pPr>
            <a:endParaRPr lang="en-CA" dirty="0">
              <a:solidFill>
                <a:srgbClr val="000000"/>
              </a:solidFill>
              <a:latin typeface="Verdana" panose="020B0604030504040204" pitchFamily="34" charset="0"/>
            </a:endParaRPr>
          </a:p>
          <a:p>
            <a:pPr marL="742950" lvl="1" indent="-285750">
              <a:buFontTx/>
              <a:buChar char="-"/>
            </a:pPr>
            <a:r>
              <a:rPr lang="en-CA" dirty="0" smtClean="0">
                <a:solidFill>
                  <a:srgbClr val="000000"/>
                </a:solidFill>
                <a:latin typeface="Verdana" panose="020B0604030504040204" pitchFamily="34" charset="0"/>
              </a:rPr>
              <a:t>Print layout </a:t>
            </a:r>
            <a:r>
              <a:rPr lang="en-CA" dirty="0">
                <a:solidFill>
                  <a:srgbClr val="000000"/>
                </a:solidFill>
                <a:latin typeface="Verdana" panose="020B0604030504040204" pitchFamily="34" charset="0"/>
              </a:rPr>
              <a:t>view</a:t>
            </a:r>
            <a:endParaRPr lang="en-CA" dirty="0"/>
          </a:p>
        </p:txBody>
      </p:sp>
      <p:pic>
        <p:nvPicPr>
          <p:cNvPr id="3" name="Picture 2"/>
          <p:cNvPicPr>
            <a:picLocks noChangeAspect="1"/>
          </p:cNvPicPr>
          <p:nvPr/>
        </p:nvPicPr>
        <p:blipFill>
          <a:blip r:embed="rId3"/>
          <a:stretch>
            <a:fillRect/>
          </a:stretch>
        </p:blipFill>
        <p:spPr>
          <a:xfrm>
            <a:off x="5337438" y="91036"/>
            <a:ext cx="5898460" cy="4317991"/>
          </a:xfrm>
          <a:prstGeom prst="rect">
            <a:avLst/>
          </a:prstGeom>
          <a:ln>
            <a:noFill/>
          </a:ln>
          <a:effectLst>
            <a:outerShdw blurRad="190500" algn="tl" rotWithShape="0">
              <a:srgbClr val="000000">
                <a:alpha val="70000"/>
              </a:srgbClr>
            </a:outerShdw>
          </a:effectLst>
        </p:spPr>
      </p:pic>
      <p:pic>
        <p:nvPicPr>
          <p:cNvPr id="4" name="Picture 3"/>
          <p:cNvPicPr>
            <a:picLocks noChangeAspect="1"/>
          </p:cNvPicPr>
          <p:nvPr/>
        </p:nvPicPr>
        <p:blipFill>
          <a:blip r:embed="rId4"/>
          <a:stretch>
            <a:fillRect/>
          </a:stretch>
        </p:blipFill>
        <p:spPr>
          <a:xfrm>
            <a:off x="355460" y="2436598"/>
            <a:ext cx="2701527" cy="3747472"/>
          </a:xfrm>
          <a:prstGeom prst="rect">
            <a:avLst/>
          </a:prstGeom>
          <a:ln>
            <a:noFill/>
          </a:ln>
          <a:effectLst>
            <a:outerShdw blurRad="190500" algn="tl" rotWithShape="0">
              <a:srgbClr val="000000">
                <a:alpha val="70000"/>
              </a:srgbClr>
            </a:outerShdw>
          </a:effectLst>
        </p:spPr>
      </p:pic>
      <p:sp>
        <p:nvSpPr>
          <p:cNvPr id="8" name="Right Arrow 7"/>
          <p:cNvSpPr/>
          <p:nvPr/>
        </p:nvSpPr>
        <p:spPr>
          <a:xfrm>
            <a:off x="2934084" y="1255438"/>
            <a:ext cx="2070126" cy="455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450860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0" y="83990"/>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pic>
        <p:nvPicPr>
          <p:cNvPr id="4" name="Picture 3"/>
          <p:cNvPicPr>
            <a:picLocks noChangeAspect="1"/>
          </p:cNvPicPr>
          <p:nvPr/>
        </p:nvPicPr>
        <p:blipFill rotWithShape="1">
          <a:blip r:embed="rId3"/>
          <a:srcRect l="84642"/>
          <a:stretch/>
        </p:blipFill>
        <p:spPr>
          <a:xfrm>
            <a:off x="10563070" y="794174"/>
            <a:ext cx="1527179" cy="5333532"/>
          </a:xfrm>
          <a:prstGeom prst="rect">
            <a:avLst/>
          </a:prstGeom>
        </p:spPr>
      </p:pic>
      <p:pic>
        <p:nvPicPr>
          <p:cNvPr id="5" name="Picture 4"/>
          <p:cNvPicPr>
            <a:picLocks noChangeAspect="1"/>
          </p:cNvPicPr>
          <p:nvPr/>
        </p:nvPicPr>
        <p:blipFill>
          <a:blip r:embed="rId4"/>
          <a:stretch>
            <a:fillRect/>
          </a:stretch>
        </p:blipFill>
        <p:spPr>
          <a:xfrm>
            <a:off x="114258" y="794174"/>
            <a:ext cx="3517862" cy="53335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rotWithShape="1">
          <a:blip r:embed="rId3"/>
          <a:srcRect r="32078"/>
          <a:stretch/>
        </p:blipFill>
        <p:spPr>
          <a:xfrm>
            <a:off x="3808886" y="794174"/>
            <a:ext cx="6754184" cy="5333532"/>
          </a:xfrm>
          <a:prstGeom prst="rect">
            <a:avLst/>
          </a:prstGeom>
        </p:spPr>
      </p:pic>
    </p:spTree>
    <p:extLst>
      <p:ext uri="{BB962C8B-B14F-4D97-AF65-F5344CB8AC3E}">
        <p14:creationId xmlns:p14="http://schemas.microsoft.com/office/powerpoint/2010/main" val="13772055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0" y="83990"/>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72391" y="929570"/>
            <a:ext cx="7302383" cy="51639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p:cNvSpPr/>
          <p:nvPr/>
        </p:nvSpPr>
        <p:spPr>
          <a:xfrm>
            <a:off x="825289" y="1738758"/>
            <a:ext cx="10605353" cy="6906506"/>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North arrows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a:t>Scale </a:t>
            </a:r>
            <a:r>
              <a:rPr lang="en-CA" sz="2600" dirty="0" smtClean="0"/>
              <a:t>bars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Legends</a:t>
            </a: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Frames</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Tree>
    <p:extLst>
      <p:ext uri="{BB962C8B-B14F-4D97-AF65-F5344CB8AC3E}">
        <p14:creationId xmlns:p14="http://schemas.microsoft.com/office/powerpoint/2010/main" val="35580914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13756" y="233892"/>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smtClean="0"/>
              <a:t> MAP Elements </a:t>
            </a:r>
            <a:endParaRPr lang="en-CA" b="1" dirty="0"/>
          </a:p>
        </p:txBody>
      </p:sp>
      <p:sp>
        <p:nvSpPr>
          <p:cNvPr id="7" name="Rectangle 6"/>
          <p:cNvSpPr/>
          <p:nvPr/>
        </p:nvSpPr>
        <p:spPr>
          <a:xfrm>
            <a:off x="840279" y="959270"/>
            <a:ext cx="10605353" cy="4284250"/>
          </a:xfrm>
          <a:prstGeom prst="rect">
            <a:avLst/>
          </a:prstGeom>
        </p:spPr>
        <p:txBody>
          <a:bodyPr wrap="square">
            <a:spAutoFit/>
          </a:bodyPr>
          <a:lstStyle/>
          <a:p>
            <a:pPr indent="-530352">
              <a:lnSpc>
                <a:spcPct val="90000"/>
              </a:lnSpc>
              <a:spcBef>
                <a:spcPts val="200"/>
              </a:spcBef>
              <a:spcAft>
                <a:spcPts val="400"/>
              </a:spcAft>
              <a:buClr>
                <a:schemeClr val="accent1"/>
              </a:buClr>
              <a:buFont typeface="Wingdings" panose="05000000000000000000" pitchFamily="2" charset="2"/>
              <a:buChar char="Ø"/>
            </a:pPr>
            <a:r>
              <a:rPr lang="en-CA" sz="2600" dirty="0" smtClean="0"/>
              <a:t>North arrows </a:t>
            </a:r>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600" dirty="0" smtClean="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a:lnSpc>
                <a:spcPct val="115000"/>
              </a:lnSpc>
              <a:spcBef>
                <a:spcPts val="300"/>
              </a:spcBef>
              <a:spcAft>
                <a:spcPts val="300"/>
              </a:spcAft>
            </a:pP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smtClean="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US" sz="2400" dirty="0">
              <a:solidFill>
                <a:schemeClr val="tx1">
                  <a:lumMod val="75000"/>
                  <a:lumOff val="25000"/>
                </a:schemeClr>
              </a:solidFill>
            </a:endParaRPr>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p>
          <a:p>
            <a:pPr indent="-530352">
              <a:lnSpc>
                <a:spcPct val="90000"/>
              </a:lnSpc>
              <a:spcBef>
                <a:spcPts val="200"/>
              </a:spcBef>
              <a:spcAft>
                <a:spcPts val="400"/>
              </a:spcAft>
              <a:buClr>
                <a:schemeClr val="accent1"/>
              </a:buClr>
              <a:buFont typeface="Wingdings" panose="05000000000000000000" pitchFamily="2" charset="2"/>
              <a:buChar char="Ø"/>
            </a:pPr>
            <a:endParaRPr lang="en-CA" sz="2400" dirty="0">
              <a:solidFill>
                <a:schemeClr val="tx1">
                  <a:lumMod val="75000"/>
                  <a:lumOff val="25000"/>
                </a:schemeClr>
              </a:solidFill>
            </a:endParaRPr>
          </a:p>
        </p:txBody>
      </p:sp>
      <p:sp>
        <p:nvSpPr>
          <p:cNvPr id="3" name="Rectangle 2"/>
          <p:cNvSpPr/>
          <p:nvPr/>
        </p:nvSpPr>
        <p:spPr>
          <a:xfrm>
            <a:off x="1111727" y="1684647"/>
            <a:ext cx="6381030" cy="2246769"/>
          </a:xfrm>
          <a:prstGeom prst="rect">
            <a:avLst/>
          </a:prstGeom>
        </p:spPr>
        <p:txBody>
          <a:bodyPr wrap="square">
            <a:spAutoFit/>
          </a:bodyPr>
          <a:lstStyle/>
          <a:p>
            <a:pPr marL="285750" indent="-285750">
              <a:buClr>
                <a:schemeClr val="accent1"/>
              </a:buClr>
              <a:buFont typeface="Wingdings" panose="05000000000000000000" pitchFamily="2" charset="2"/>
              <a:buChar char="§"/>
            </a:pPr>
            <a:r>
              <a:rPr lang="en-CA" sz="2000" dirty="0">
                <a:solidFill>
                  <a:srgbClr val="4D4D4D"/>
                </a:solidFill>
                <a:latin typeface="Lucida Grande"/>
              </a:rPr>
              <a:t>North arrows indicate the orientation of the map</a:t>
            </a:r>
            <a:r>
              <a:rPr lang="en-CA" sz="2000" dirty="0" smtClean="0">
                <a:solidFill>
                  <a:srgbClr val="4D4D4D"/>
                </a:solidFill>
                <a:latin typeface="Lucida Grande"/>
              </a:rPr>
              <a:t>.</a:t>
            </a:r>
          </a:p>
          <a:p>
            <a:pPr marL="285750" indent="-285750">
              <a:buClr>
                <a:schemeClr val="accent1"/>
              </a:buClr>
              <a:buFont typeface="Wingdings" panose="05000000000000000000" pitchFamily="2" charset="2"/>
              <a:buChar char="§"/>
            </a:pPr>
            <a:endParaRPr lang="en-CA" sz="2000" dirty="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 </a:t>
            </a:r>
            <a:r>
              <a:rPr lang="en-CA" sz="2000" dirty="0">
                <a:solidFill>
                  <a:srgbClr val="4D4D4D"/>
                </a:solidFill>
                <a:latin typeface="Lucida Grande"/>
              </a:rPr>
              <a:t>A north arrow element maintains a connection to a data frame</a:t>
            </a:r>
            <a:r>
              <a:rPr lang="en-CA" sz="2000" dirty="0" smtClean="0">
                <a:solidFill>
                  <a:srgbClr val="4D4D4D"/>
                </a:solidFill>
                <a:latin typeface="Lucida Grande"/>
              </a:rPr>
              <a:t>.. </a:t>
            </a:r>
            <a:endParaRPr lang="en-CA" sz="2000" dirty="0" smtClean="0">
              <a:solidFill>
                <a:srgbClr val="4D4D4D"/>
              </a:solidFill>
              <a:latin typeface="Lucida Grande"/>
            </a:endParaRPr>
          </a:p>
          <a:p>
            <a:pPr marL="285750" indent="-285750">
              <a:buClr>
                <a:schemeClr val="accent1"/>
              </a:buClr>
              <a:buFont typeface="Wingdings" panose="05000000000000000000" pitchFamily="2" charset="2"/>
              <a:buChar char="§"/>
            </a:pPr>
            <a:endParaRPr lang="en-CA" sz="2000" dirty="0">
              <a:solidFill>
                <a:srgbClr val="4D4D4D"/>
              </a:solidFill>
              <a:latin typeface="Lucida Grande"/>
            </a:endParaRPr>
          </a:p>
          <a:p>
            <a:pPr marL="285750" indent="-285750">
              <a:buClr>
                <a:schemeClr val="accent1"/>
              </a:buClr>
              <a:buFont typeface="Wingdings" panose="05000000000000000000" pitchFamily="2" charset="2"/>
              <a:buChar char="§"/>
            </a:pPr>
            <a:r>
              <a:rPr lang="en-CA" sz="2000" dirty="0" smtClean="0">
                <a:solidFill>
                  <a:srgbClr val="4D4D4D"/>
                </a:solidFill>
                <a:latin typeface="Lucida Grande"/>
              </a:rPr>
              <a:t>North </a:t>
            </a:r>
            <a:r>
              <a:rPr lang="en-CA" sz="2000" dirty="0">
                <a:solidFill>
                  <a:srgbClr val="4D4D4D"/>
                </a:solidFill>
                <a:latin typeface="Lucida Grande"/>
              </a:rPr>
              <a:t>arrow properties include its style, size, color, and angle.</a:t>
            </a:r>
            <a:endParaRPr lang="en-CA" sz="2000" dirty="0"/>
          </a:p>
        </p:txBody>
      </p:sp>
      <p:pic>
        <p:nvPicPr>
          <p:cNvPr id="4" name="Picture 3"/>
          <p:cNvPicPr>
            <a:picLocks noChangeAspect="1"/>
          </p:cNvPicPr>
          <p:nvPr/>
        </p:nvPicPr>
        <p:blipFill>
          <a:blip r:embed="rId3"/>
          <a:stretch>
            <a:fillRect/>
          </a:stretch>
        </p:blipFill>
        <p:spPr>
          <a:xfrm>
            <a:off x="8069005" y="483728"/>
            <a:ext cx="3648075" cy="4371975"/>
          </a:xfrm>
          <a:prstGeom prst="rect">
            <a:avLst/>
          </a:prstGeom>
        </p:spPr>
      </p:pic>
    </p:spTree>
    <p:extLst>
      <p:ext uri="{BB962C8B-B14F-4D97-AF65-F5344CB8AC3E}">
        <p14:creationId xmlns:p14="http://schemas.microsoft.com/office/powerpoint/2010/main" val="3062449791"/>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9939338C678B478E497C979D9CD138" ma:contentTypeVersion="17" ma:contentTypeDescription="Create a new document." ma:contentTypeScope="" ma:versionID="f0a4ba64ddb10befdf9c75049c293c44">
  <xsd:schema xmlns:xsd="http://www.w3.org/2001/XMLSchema" xmlns:xs="http://www.w3.org/2001/XMLSchema" xmlns:p="http://schemas.microsoft.com/office/2006/metadata/properties" xmlns:ns2="d67aa1b6-eba1-4361-9b9d-8b3531c7f238" xmlns:ns3="14e43a1d-ff4c-4f1b-9e75-34d4d00419f8" targetNamespace="http://schemas.microsoft.com/office/2006/metadata/properties" ma:root="true" ma:fieldsID="0a7a35ddb36c9da0c812803715b369ad" ns2:_="" ns3:_="">
    <xsd:import namespace="d67aa1b6-eba1-4361-9b9d-8b3531c7f238"/>
    <xsd:import namespace="14e43a1d-ff4c-4f1b-9e75-34d4d00419f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Location" minOccurs="0"/>
                <xsd:element ref="ns2:lcf76f155ced4ddcb4097134ff3c332f" minOccurs="0"/>
                <xsd:element ref="ns3:TaxCatchAll"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7aa1b6-eba1-4361-9b9d-8b3531c7f23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a1f1625-ae5f-4790-9429-a47075c1c37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e43a1d-ff4c-4f1b-9e75-34d4d00419f8"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8c20610b-e498-47bd-b391-9ecafcc38b84}" ma:internalName="TaxCatchAll" ma:showField="CatchAllData" ma:web="14e43a1d-ff4c-4f1b-9e75-34d4d00419f8">
      <xsd:complexType>
        <xsd:complexContent>
          <xsd:extension base="dms:MultiChoiceLookup">
            <xsd:sequence>
              <xsd:element name="Value" type="dms:Lookup" maxOccurs="unbounded" minOccurs="0" nillable="true"/>
            </xsd:sequence>
          </xsd:extension>
        </xsd:complexContent>
      </xsd:complexType>
    </xsd:element>
    <xsd:element name="SharedWithUsers" ma:index="2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67aa1b6-eba1-4361-9b9d-8b3531c7f238">
      <Terms xmlns="http://schemas.microsoft.com/office/infopath/2007/PartnerControls"/>
    </lcf76f155ced4ddcb4097134ff3c332f>
    <TaxCatchAll xmlns="14e43a1d-ff4c-4f1b-9e75-34d4d00419f8" xsi:nil="true"/>
  </documentManagement>
</p:properties>
</file>

<file path=customXml/itemProps1.xml><?xml version="1.0" encoding="utf-8"?>
<ds:datastoreItem xmlns:ds="http://schemas.openxmlformats.org/officeDocument/2006/customXml" ds:itemID="{3F7C7E1B-CBCA-4F3E-94A2-9BE74974FFC3}"/>
</file>

<file path=customXml/itemProps2.xml><?xml version="1.0" encoding="utf-8"?>
<ds:datastoreItem xmlns:ds="http://schemas.openxmlformats.org/officeDocument/2006/customXml" ds:itemID="{AEEA2AD6-BB51-48B3-95A9-8A81E51087A5}"/>
</file>

<file path=customXml/itemProps3.xml><?xml version="1.0" encoding="utf-8"?>
<ds:datastoreItem xmlns:ds="http://schemas.openxmlformats.org/officeDocument/2006/customXml" ds:itemID="{70A019E1-9710-45B4-94DD-82BC8BF7137A}"/>
</file>

<file path=docProps/app.xml><?xml version="1.0" encoding="utf-8"?>
<Properties xmlns="http://schemas.openxmlformats.org/officeDocument/2006/extended-properties" xmlns:vt="http://schemas.openxmlformats.org/officeDocument/2006/docPropsVTypes">
  <Template>Retrospect</Template>
  <TotalTime>1171</TotalTime>
  <Words>1441</Words>
  <Application>Microsoft Office PowerPoint</Application>
  <PresentationFormat>Widescreen</PresentationFormat>
  <Paragraphs>202</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Calibri Light</vt:lpstr>
      <vt:lpstr>Lora</vt:lpstr>
      <vt:lpstr>Lucida Grande</vt:lpstr>
      <vt:lpstr>Times New Roman</vt:lpstr>
      <vt:lpstr>Verdana</vt:lpstr>
      <vt:lpstr>Wingdings</vt:lpstr>
      <vt:lpstr>Retrospect</vt:lpstr>
      <vt:lpstr>FRST 232  Computer Applications in Forestry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Forestry, UBC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Suborna Shekhor</dc:creator>
  <cp:lastModifiedBy>Suborna</cp:lastModifiedBy>
  <cp:revision>129</cp:revision>
  <dcterms:created xsi:type="dcterms:W3CDTF">2017-05-23T20:11:54Z</dcterms:created>
  <dcterms:modified xsi:type="dcterms:W3CDTF">2020-08-09T01:57:52Z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0x0101002A9939338C678B478E497C979D9CD138</vt:lpwstr>
  </property>
</Properties>
</file>

<file path=docProps/thumbnail.jpeg>
</file>